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3"/>
  </p:notesMasterIdLst>
  <p:handoutMasterIdLst>
    <p:handoutMasterId r:id="rId14"/>
  </p:handoutMasterIdLst>
  <p:sldIdLst>
    <p:sldId id="256" r:id="rId6"/>
    <p:sldId id="258" r:id="rId7"/>
    <p:sldId id="260" r:id="rId8"/>
    <p:sldId id="322" r:id="rId9"/>
    <p:sldId id="284" r:id="rId10"/>
    <p:sldId id="323" r:id="rId11"/>
    <p:sldId id="257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51" autoAdjust="0"/>
    <p:restoredTop sz="93381" autoAdjust="0"/>
  </p:normalViewPr>
  <p:slideViewPr>
    <p:cSldViewPr>
      <p:cViewPr varScale="1">
        <p:scale>
          <a:sx n="81" d="100"/>
          <a:sy n="81" d="100"/>
        </p:scale>
        <p:origin x="141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43BC3F7-3A4F-2D4E-BDB1-78C7F9A5DEA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04A31A-E9A9-4741-90B2-095F5D1C80C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848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99F94F8-A14D-C04C-9D35-05C04038649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D06613-189F-0B47-B5E2-8290B83BC716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208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2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1752600"/>
            <a:ext cx="9144000" cy="914400"/>
          </a:xfrm>
        </p:spPr>
        <p:txBody>
          <a:bodyPr/>
          <a:lstStyle/>
          <a:p>
            <a:r>
              <a:rPr lang="en-GB" sz="2400" b="1" dirty="0"/>
              <a:t>Understanding poor soil fertility management under low inputs conditions in cereal cropping system in Mali</a:t>
            </a:r>
            <a:r>
              <a:rPr lang="fr-ML" sz="2400" b="1" dirty="0"/>
              <a:t> </a:t>
            </a:r>
            <a:endParaRPr lang="en-US" sz="2400" b="1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43000" y="3048000"/>
            <a:ext cx="7620000" cy="685800"/>
          </a:xfrm>
        </p:spPr>
        <p:txBody>
          <a:bodyPr/>
          <a:lstStyle/>
          <a:p>
            <a:r>
              <a:rPr lang="en-US" sz="1600" dirty="0">
                <a:latin typeface="+mn-lt"/>
              </a:rPr>
              <a:t>Bouba Traore (ICRISAT); </a:t>
            </a:r>
            <a:r>
              <a:rPr lang="en-US" sz="1600" dirty="0" err="1">
                <a:latin typeface="+mn-lt"/>
              </a:rPr>
              <a:t>Birhanu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Zemadim</a:t>
            </a:r>
            <a:r>
              <a:rPr lang="en-US" sz="1600" dirty="0">
                <a:latin typeface="+mn-lt"/>
              </a:rPr>
              <a:t> (ICRISAT); </a:t>
            </a:r>
            <a:r>
              <a:rPr lang="en-US" sz="1600" dirty="0" err="1">
                <a:latin typeface="+mn-lt"/>
              </a:rPr>
              <a:t>Urbain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Dembele</a:t>
            </a:r>
            <a:r>
              <a:rPr lang="en-US" sz="1600" dirty="0">
                <a:latin typeface="+mn-lt"/>
              </a:rPr>
              <a:t> (IER); </a:t>
            </a:r>
            <a:r>
              <a:rPr lang="en-GB" sz="1600" dirty="0" err="1">
                <a:latin typeface="+mn-lt"/>
              </a:rPr>
              <a:t>Akinseye</a:t>
            </a:r>
            <a:r>
              <a:rPr lang="en-GB" sz="1600" dirty="0">
                <a:latin typeface="+mn-lt"/>
              </a:rPr>
              <a:t> </a:t>
            </a:r>
            <a:r>
              <a:rPr lang="en-GB" sz="1600" dirty="0" err="1">
                <a:latin typeface="+mn-lt"/>
              </a:rPr>
              <a:t>Folorunso</a:t>
            </a:r>
            <a:r>
              <a:rPr lang="en-GB" sz="1600" dirty="0">
                <a:latin typeface="+mn-lt"/>
              </a:rPr>
              <a:t> Mathew; </a:t>
            </a:r>
            <a:r>
              <a:rPr lang="fr-ML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Ghulam</a:t>
            </a:r>
            <a:r>
              <a:rPr lang="fr-FR" sz="1600" dirty="0">
                <a:latin typeface="+mn-lt"/>
              </a:rPr>
              <a:t> Abbas Shah</a:t>
            </a:r>
            <a:r>
              <a:rPr lang="fr-ML" sz="1600" dirty="0">
                <a:latin typeface="+mn-lt"/>
              </a:rPr>
              <a:t> (PMAS)</a:t>
            </a:r>
            <a:endParaRPr lang="en-US" sz="1600" dirty="0">
              <a:latin typeface="+mn-lt"/>
            </a:endParaRPr>
          </a:p>
          <a:p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91582"/>
              </p:ext>
            </p:extLst>
          </p:nvPr>
        </p:nvGraphicFramePr>
        <p:xfrm>
          <a:off x="0" y="457200"/>
          <a:ext cx="9144001" cy="5940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3704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61308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3141208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202067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265714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30252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no.1 _ _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 1_1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no.1_1_1_3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620415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Understanding poor soil fertility management under low inputs conditions in cereal cropping system in Mali</a:t>
                      </a:r>
                      <a:r>
                        <a:rPr lang="fr-ML" sz="1200" dirty="0">
                          <a:effectLst/>
                        </a:rPr>
                        <a:t>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43153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err="1"/>
                        <a:t>Koutiala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81400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2018 survey on nutrient flow at every 3 months for two years;</a:t>
                      </a:r>
                    </a:p>
                    <a:p>
                      <a:r>
                        <a:rPr lang="en-US" sz="1200" dirty="0"/>
                        <a:t>March 2019-Testing Agroecological intensification option according to the result of nutrient balance;</a:t>
                      </a:r>
                    </a:p>
                    <a:p>
                      <a:r>
                        <a:rPr lang="en-US" sz="1200" dirty="0"/>
                        <a:t>November 2018- collecting cotton biomass for producing smart above ground  heap compost;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797676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Mapping soil fertility by farm typology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Survey on nutrient flow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Smart composting with cotton stem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dirty="0"/>
                        <a:t>Cost and benefit analysis micro dose application of composting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Draft  paper on tackling soil fertility depletion by  2020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/>
                        <a:t>2 MSc </a:t>
                      </a:r>
                      <a:r>
                        <a:rPr lang="en-US" sz="1200" dirty="0"/>
                        <a:t>thesis 2019, PhD draft 2020-2021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974937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Crop yield and biomass production at farm level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Soil nutrient assessment (NPKSB), organic matter at farm level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Food security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Nutrient balance profitability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20415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Bouba Traore (Farming system)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err="1"/>
                        <a:t>Birhanu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Zemadim</a:t>
                      </a:r>
                      <a:r>
                        <a:rPr lang="en-US" sz="1200" dirty="0"/>
                        <a:t> (Team coordinator)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err="1"/>
                        <a:t>Urbain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Dembele</a:t>
                      </a:r>
                      <a:r>
                        <a:rPr lang="en-US" sz="1200" dirty="0"/>
                        <a:t> (</a:t>
                      </a:r>
                      <a:r>
                        <a:rPr lang="en-US" sz="1200" dirty="0" err="1"/>
                        <a:t>Agro</a:t>
                      </a:r>
                      <a:r>
                        <a:rPr lang="en-US" sz="1200" dirty="0"/>
                        <a:t>-economist)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GB" sz="1200" dirty="0" err="1">
                          <a:latin typeface="+mn-lt"/>
                        </a:rPr>
                        <a:t>Akinseye</a:t>
                      </a:r>
                      <a:r>
                        <a:rPr lang="en-GB" sz="1200" dirty="0">
                          <a:latin typeface="+mn-lt"/>
                        </a:rPr>
                        <a:t> </a:t>
                      </a:r>
                      <a:r>
                        <a:rPr lang="en-GB" sz="1200" dirty="0" err="1">
                          <a:latin typeface="+mn-lt"/>
                        </a:rPr>
                        <a:t>Folorunso</a:t>
                      </a:r>
                      <a:r>
                        <a:rPr lang="en-GB" sz="1200" dirty="0">
                          <a:latin typeface="+mn-lt"/>
                        </a:rPr>
                        <a:t> Mathew (modelling)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fr-FR" sz="1200" dirty="0" err="1">
                          <a:latin typeface="+mn-lt"/>
                        </a:rPr>
                        <a:t>Ghulam</a:t>
                      </a:r>
                      <a:r>
                        <a:rPr lang="fr-FR" sz="1200" dirty="0">
                          <a:latin typeface="+mn-lt"/>
                        </a:rPr>
                        <a:t> Abbas Shah</a:t>
                      </a:r>
                      <a:r>
                        <a:rPr lang="fr-ML" sz="1200" dirty="0">
                          <a:latin typeface="+mn-lt"/>
                        </a:rPr>
                        <a:t> (agro-</a:t>
                      </a:r>
                      <a:r>
                        <a:rPr lang="fr-ML" sz="1200" dirty="0" err="1">
                          <a:latin typeface="+mn-lt"/>
                        </a:rPr>
                        <a:t>environmentalist</a:t>
                      </a:r>
                      <a:r>
                        <a:rPr lang="fr-ML" sz="1200" dirty="0">
                          <a:latin typeface="+mn-lt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520863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This work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includes biophysical characteristics as well as socio-economic status of different farmers typology. It can be link to any other activity related to crop livestock integration approach under smallholder farming system </a:t>
                      </a:r>
                      <a:endParaRPr lang="en-US" sz="1200" dirty="0"/>
                    </a:p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  <a:tr h="505951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Budget Line</a:t>
                      </a:r>
                      <a:endParaRPr lang="fr-ML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ICRISAT</a:t>
                      </a:r>
                      <a:r>
                        <a:rPr lang="fr-M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AMEDD</a:t>
                      </a:r>
                      <a:endParaRPr lang="fr-ML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       53360               11,500</a:t>
                      </a:r>
                      <a:endParaRPr lang="fr-ML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922CC3C-0D15-A249-9D22-F0273A1DA8ED}"/>
              </a:ext>
            </a:extLst>
          </p:cNvPr>
          <p:cNvSpPr/>
          <p:nvPr/>
        </p:nvSpPr>
        <p:spPr>
          <a:xfrm>
            <a:off x="304800" y="1524000"/>
            <a:ext cx="7848600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highlight>
                  <a:srgbClr val="FFFF00"/>
                </a:highlight>
              </a:rPr>
              <a:t>2. Objectives: To optimize nutrient flow under different soil fertility management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0C0BE1-45A8-8849-9ED3-A4852C2F4C13}"/>
              </a:ext>
            </a:extLst>
          </p:cNvPr>
          <p:cNvSpPr/>
          <p:nvPr/>
        </p:nvSpPr>
        <p:spPr>
          <a:xfrm>
            <a:off x="304800" y="2324823"/>
            <a:ext cx="8588375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/>
              <a:t>2.1 Assessing nutrient flows and balance under low soil fertility and low inputs conditions.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8561EC-902F-0E4A-8B82-1E6915BF1981}"/>
              </a:ext>
            </a:extLst>
          </p:cNvPr>
          <p:cNvSpPr/>
          <p:nvPr/>
        </p:nvSpPr>
        <p:spPr>
          <a:xfrm>
            <a:off x="304800" y="2929566"/>
            <a:ext cx="8588374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/>
              <a:t>2.2 Exploring and testing promising nutrient management options. 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1C5A71-897E-F344-80B7-E1C60A4719E2}"/>
              </a:ext>
            </a:extLst>
          </p:cNvPr>
          <p:cNvSpPr/>
          <p:nvPr/>
        </p:nvSpPr>
        <p:spPr>
          <a:xfrm>
            <a:off x="304800" y="3534309"/>
            <a:ext cx="8839200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/>
              <a:t>2.3. Developing smart composting approach and improving nutrient use efficiency for sustainable soil fertility management.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711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051">
            <a:extLst>
              <a:ext uri="{FF2B5EF4-FFF2-40B4-BE49-F238E27FC236}">
                <a16:creationId xmlns:a16="http://schemas.microsoft.com/office/drawing/2014/main" id="{5336EEB1-0998-A649-9465-7332248FAA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00200" y="2438400"/>
            <a:ext cx="7162800" cy="685800"/>
          </a:xfrm>
        </p:spPr>
        <p:txBody>
          <a:bodyPr/>
          <a:lstStyle/>
          <a:p>
            <a:pPr marL="114300" indent="0" eaLnBrk="1" hangingPunct="1">
              <a:buNone/>
            </a:pPr>
            <a:r>
              <a:rPr lang="en-US" altLang="en-US" sz="2400" b="1" dirty="0">
                <a:solidFill>
                  <a:srgbClr val="000099"/>
                </a:solidFill>
              </a:rPr>
              <a:t>Nutrient</a:t>
            </a:r>
            <a:r>
              <a:rPr lang="en-US" altLang="en-US" sz="2400" dirty="0"/>
              <a:t> &amp; </a:t>
            </a:r>
            <a:r>
              <a:rPr lang="en-US" altLang="en-US" sz="2400" b="1" dirty="0">
                <a:solidFill>
                  <a:srgbClr val="000099"/>
                </a:solidFill>
              </a:rPr>
              <a:t>economic balance </a:t>
            </a:r>
            <a:r>
              <a:rPr lang="en-US" altLang="en-US" sz="2400" dirty="0"/>
              <a:t>of </a:t>
            </a:r>
            <a:r>
              <a:rPr lang="en-US" altLang="en-US" sz="2400" b="1" dirty="0">
                <a:solidFill>
                  <a:srgbClr val="000099"/>
                </a:solidFill>
              </a:rPr>
              <a:t>small-scale tropical farming systems</a:t>
            </a:r>
            <a:endParaRPr lang="en-GB" altLang="en-US" sz="2400" b="1" dirty="0">
              <a:solidFill>
                <a:srgbClr val="000099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F9C5620-3C0C-9846-A80D-03B4F4685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953025-630D-0947-A06B-B81D1CBF1438}"/>
              </a:ext>
            </a:extLst>
          </p:cNvPr>
          <p:cNvSpPr/>
          <p:nvPr/>
        </p:nvSpPr>
        <p:spPr>
          <a:xfrm>
            <a:off x="-32806" y="1459468"/>
            <a:ext cx="8558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indent="0" algn="ctr">
              <a:buNone/>
            </a:pPr>
            <a:r>
              <a:rPr lang="en-GB" b="1" dirty="0"/>
              <a:t>Assessing nutrient flows and balance under low soil fertility and low inputs conditions.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2F2209-931B-CA4C-8B06-DA95BA941107}"/>
              </a:ext>
            </a:extLst>
          </p:cNvPr>
          <p:cNvSpPr/>
          <p:nvPr/>
        </p:nvSpPr>
        <p:spPr>
          <a:xfrm>
            <a:off x="838200" y="2052935"/>
            <a:ext cx="2921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2400" b="1" dirty="0" err="1"/>
              <a:t>NUTrient</a:t>
            </a:r>
            <a:r>
              <a:rPr lang="en-US" altLang="en-US" sz="2400" b="1" dirty="0"/>
              <a:t> </a:t>
            </a:r>
            <a:r>
              <a:rPr lang="en-US" altLang="en-US" sz="2400" b="1" dirty="0" err="1"/>
              <a:t>MONitoring</a:t>
            </a:r>
            <a:endParaRPr lang="en-US" altLang="en-US" sz="2400" b="1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B269E53E-1735-F447-93C6-4F07B3042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4267200"/>
            <a:ext cx="3598863" cy="1577975"/>
          </a:xfrm>
          <a:prstGeom prst="rect">
            <a:avLst/>
          </a:prstGeom>
          <a:solidFill>
            <a:srgbClr val="99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</a:rPr>
              <a:t>IN flows</a:t>
            </a:r>
            <a:br>
              <a:rPr lang="en-US" altLang="en-US" sz="2400" dirty="0">
                <a:latin typeface="Arial" panose="020B0604020202020204" pitchFamily="34" charset="0"/>
              </a:rPr>
            </a:br>
            <a:r>
              <a:rPr lang="en-US" altLang="en-US" sz="2400" dirty="0">
                <a:latin typeface="Arial" panose="020B0604020202020204" pitchFamily="34" charset="0"/>
              </a:rPr>
              <a:t>OUT flows   -</a:t>
            </a:r>
            <a:br>
              <a:rPr lang="en-US" altLang="en-US" sz="2400" dirty="0">
                <a:latin typeface="Arial" panose="020B0604020202020204" pitchFamily="34" charset="0"/>
              </a:rPr>
            </a:br>
            <a:r>
              <a:rPr lang="en-US" altLang="en-US" sz="2400" dirty="0">
                <a:latin typeface="Arial" panose="020B0604020202020204" pitchFamily="34" charset="0"/>
              </a:rPr>
              <a:t> ---------------</a:t>
            </a:r>
            <a:br>
              <a:rPr lang="en-US" altLang="en-US" sz="2400" dirty="0">
                <a:latin typeface="Arial" panose="020B0604020202020204" pitchFamily="34" charset="0"/>
              </a:rPr>
            </a:br>
            <a:r>
              <a:rPr lang="en-US" altLang="en-US" sz="2400" dirty="0">
                <a:latin typeface="Arial" panose="020B0604020202020204" pitchFamily="34" charset="0"/>
              </a:rPr>
              <a:t>(</a:t>
            </a:r>
            <a:r>
              <a:rPr lang="en-US" altLang="en-US" sz="2400" b="1" dirty="0">
                <a:latin typeface="Arial" panose="020B0604020202020204" pitchFamily="34" charset="0"/>
              </a:rPr>
              <a:t>partial</a:t>
            </a:r>
            <a:r>
              <a:rPr lang="en-US" altLang="en-US" sz="2400" dirty="0">
                <a:latin typeface="Arial" panose="020B0604020202020204" pitchFamily="34" charset="0"/>
              </a:rPr>
              <a:t>) BALANCE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5949D9BB-5307-B149-8BFB-7E9D510C7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6200" y="3107187"/>
            <a:ext cx="6807200" cy="169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IN 1:	mineral fertilizers</a:t>
            </a:r>
            <a:br>
              <a:rPr lang="en-US" altLang="en-US" sz="1600" b="1" dirty="0">
                <a:latin typeface="Arial" panose="020B0604020202020204" pitchFamily="34" charset="0"/>
              </a:rPr>
            </a:br>
            <a:r>
              <a:rPr lang="en-US" altLang="en-US" sz="1600" b="1" dirty="0">
                <a:latin typeface="Arial" panose="020B0604020202020204" pitchFamily="34" charset="0"/>
              </a:rPr>
              <a:t>IN 2:	organic manure</a:t>
            </a:r>
            <a:br>
              <a:rPr lang="en-US" altLang="en-US" sz="1600" b="1" dirty="0">
                <a:latin typeface="Arial" panose="020B0604020202020204" pitchFamily="34" charset="0"/>
              </a:rPr>
            </a:br>
            <a:r>
              <a:rPr lang="en-US" altLang="en-US" sz="1600" dirty="0">
                <a:latin typeface="Arial" panose="020B0604020202020204" pitchFamily="34" charset="0"/>
              </a:rPr>
              <a:t>IN 3:	wet and dry deposition</a:t>
            </a:r>
            <a:br>
              <a:rPr lang="en-US" altLang="en-US" sz="1600" dirty="0">
                <a:latin typeface="Arial" panose="020B0604020202020204" pitchFamily="34" charset="0"/>
              </a:rPr>
            </a:br>
            <a:r>
              <a:rPr lang="en-US" altLang="en-US" sz="1600" dirty="0">
                <a:latin typeface="Arial" panose="020B0604020202020204" pitchFamily="34" charset="0"/>
              </a:rPr>
              <a:t>IN 4:	biological Nitrogen fixation</a:t>
            </a:r>
            <a:br>
              <a:rPr lang="en-US" altLang="en-US" sz="1600" dirty="0">
                <a:latin typeface="Arial" panose="020B0604020202020204" pitchFamily="34" charset="0"/>
              </a:rPr>
            </a:br>
            <a:r>
              <a:rPr lang="en-US" altLang="en-US" sz="1600" dirty="0">
                <a:latin typeface="Arial" panose="020B0604020202020204" pitchFamily="34" charset="0"/>
              </a:rPr>
              <a:t>IN 5: 	sedimentation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In flows</a:t>
            </a: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3E8C5481-DE5F-4847-AC7C-2B5D488BC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6366" y="5786057"/>
            <a:ext cx="4715668" cy="1170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400" b="1" dirty="0">
                <a:latin typeface="Arial" panose="020B0604020202020204" pitchFamily="34" charset="0"/>
              </a:rPr>
              <a:t>OUT 1: removal harvested crop products</a:t>
            </a:r>
            <a:br>
              <a:rPr lang="en-US" altLang="en-US" sz="1400" b="1" dirty="0">
                <a:latin typeface="Arial" panose="020B0604020202020204" pitchFamily="34" charset="0"/>
              </a:rPr>
            </a:br>
            <a:r>
              <a:rPr lang="en-US" altLang="en-US" sz="1400" b="1" dirty="0">
                <a:latin typeface="Arial" panose="020B0604020202020204" pitchFamily="34" charset="0"/>
              </a:rPr>
              <a:t>OUT 2: removal crop residues</a:t>
            </a:r>
            <a:br>
              <a:rPr lang="en-US" altLang="en-US" sz="1400" b="1" dirty="0">
                <a:latin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</a:rPr>
              <a:t>OUT 3: leaching</a:t>
            </a:r>
            <a:br>
              <a:rPr lang="en-US" altLang="en-US" sz="1400" dirty="0">
                <a:latin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</a:rPr>
              <a:t>OUT 4: gaseous losses</a:t>
            </a:r>
            <a:br>
              <a:rPr lang="en-US" altLang="en-US" sz="1400" dirty="0">
                <a:latin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</a:rPr>
              <a:t>OUT 5: erosion</a:t>
            </a:r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id="{C06DFFF7-10AE-5B49-A05B-408938B4F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724400"/>
            <a:ext cx="1676400" cy="609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AutoShape 7">
            <a:extLst>
              <a:ext uri="{FF2B5EF4-FFF2-40B4-BE49-F238E27FC236}">
                <a16:creationId xmlns:a16="http://schemas.microsoft.com/office/drawing/2014/main" id="{C3AFD685-6AD5-4F4C-9C2A-50810EEE23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4724400"/>
            <a:ext cx="1676400" cy="609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4B798A-1CB2-3241-9DDE-9582D5A62AA5}"/>
              </a:ext>
            </a:extLst>
          </p:cNvPr>
          <p:cNvSpPr/>
          <p:nvPr/>
        </p:nvSpPr>
        <p:spPr>
          <a:xfrm>
            <a:off x="7497182" y="4173022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  <a:buFontTx/>
              <a:buNone/>
            </a:pPr>
            <a:r>
              <a:rPr lang="en-US" altLang="en-US" b="1" dirty="0">
                <a:latin typeface="Arial" panose="020B0604020202020204" pitchFamily="34" charset="0"/>
              </a:rPr>
              <a:t>Out flows</a:t>
            </a: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328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21BC4258-A109-114B-972E-C5029E28E9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447800"/>
            <a:ext cx="8534400" cy="762000"/>
          </a:xfrm>
        </p:spPr>
        <p:txBody>
          <a:bodyPr/>
          <a:lstStyle/>
          <a:p>
            <a:pPr eaLnBrk="1" hangingPunct="1"/>
            <a:r>
              <a:rPr lang="en-US" altLang="en-US"/>
              <a:t>Main </a:t>
            </a:r>
            <a:r>
              <a:rPr lang="en-US" altLang="en-US" sz="2800"/>
              <a:t>Concept</a:t>
            </a:r>
            <a:r>
              <a:rPr lang="en-US" altLang="en-US"/>
              <a:t> : “Units” and “Flows”</a:t>
            </a:r>
          </a:p>
        </p:txBody>
      </p:sp>
      <p:sp>
        <p:nvSpPr>
          <p:cNvPr id="75779" name="Text Box 3">
            <a:extLst>
              <a:ext uri="{FF2B5EF4-FFF2-40B4-BE49-F238E27FC236}">
                <a16:creationId xmlns:a16="http://schemas.microsoft.com/office/drawing/2014/main" id="{8E9A2651-807E-3448-BBE8-DC923896E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346325"/>
            <a:ext cx="202565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“Units”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 household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 crops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 animals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 etc.</a:t>
            </a:r>
          </a:p>
        </p:txBody>
      </p:sp>
      <p:sp>
        <p:nvSpPr>
          <p:cNvPr id="75780" name="Text Box 4">
            <a:extLst>
              <a:ext uri="{FF2B5EF4-FFF2-40B4-BE49-F238E27FC236}">
                <a16:creationId xmlns:a16="http://schemas.microsoft.com/office/drawing/2014/main" id="{71E3D4F8-1BF8-E543-991A-8EB375905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419600"/>
            <a:ext cx="3414713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“Flows”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 harvested products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 applied fertilizer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 leached 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 hired labor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 etc.</a:t>
            </a:r>
          </a:p>
        </p:txBody>
      </p:sp>
      <p:grpSp>
        <p:nvGrpSpPr>
          <p:cNvPr id="2" name="Group 5">
            <a:extLst>
              <a:ext uri="{FF2B5EF4-FFF2-40B4-BE49-F238E27FC236}">
                <a16:creationId xmlns:a16="http://schemas.microsoft.com/office/drawing/2014/main" id="{A88557F5-DCAB-654A-A056-11AD208BF715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270125"/>
            <a:ext cx="4648200" cy="4419600"/>
            <a:chOff x="2400" y="816"/>
            <a:chExt cx="3120" cy="2784"/>
          </a:xfrm>
        </p:grpSpPr>
        <p:sp>
          <p:nvSpPr>
            <p:cNvPr id="13335" name="Rectangle 6">
              <a:extLst>
                <a:ext uri="{FF2B5EF4-FFF2-40B4-BE49-F238E27FC236}">
                  <a16:creationId xmlns:a16="http://schemas.microsoft.com/office/drawing/2014/main" id="{D4A43F4A-5251-1942-A311-830CB38B6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056"/>
              <a:ext cx="3120" cy="25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en-US" sz="2400"/>
            </a:p>
          </p:txBody>
        </p:sp>
        <p:sp>
          <p:nvSpPr>
            <p:cNvPr id="13336" name="Text Box 7">
              <a:extLst>
                <a:ext uri="{FF2B5EF4-FFF2-40B4-BE49-F238E27FC236}">
                  <a16:creationId xmlns:a16="http://schemas.microsoft.com/office/drawing/2014/main" id="{704F1F48-0516-9D49-989F-E8FCE3B8E6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0" y="816"/>
              <a:ext cx="76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/>
                <a:t>Farm</a:t>
              </a:r>
            </a:p>
          </p:txBody>
        </p:sp>
      </p:grpSp>
      <p:grpSp>
        <p:nvGrpSpPr>
          <p:cNvPr id="3" name="Group 8">
            <a:extLst>
              <a:ext uri="{FF2B5EF4-FFF2-40B4-BE49-F238E27FC236}">
                <a16:creationId xmlns:a16="http://schemas.microsoft.com/office/drawing/2014/main" id="{FDE81D8F-7F66-A547-BF2B-2974C940DEC7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4819650"/>
            <a:ext cx="1981200" cy="1885950"/>
            <a:chOff x="4272" y="2412"/>
            <a:chExt cx="1248" cy="1188"/>
          </a:xfrm>
        </p:grpSpPr>
        <p:pic>
          <p:nvPicPr>
            <p:cNvPr id="13333" name="Picture 9">
              <a:extLst>
                <a:ext uri="{FF2B5EF4-FFF2-40B4-BE49-F238E27FC236}">
                  <a16:creationId xmlns:a16="http://schemas.microsoft.com/office/drawing/2014/main" id="{7E29DEC6-9596-BB4B-AC50-91D5CE812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2412"/>
              <a:ext cx="1200" cy="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4" name="Text Box 10">
              <a:extLst>
                <a:ext uri="{FF2B5EF4-FFF2-40B4-BE49-F238E27FC236}">
                  <a16:creationId xmlns:a16="http://schemas.microsoft.com/office/drawing/2014/main" id="{3DCE6FFB-8ADD-EA43-A93E-3BEE228DB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350"/>
              <a:ext cx="6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/>
                <a:t>crops</a:t>
              </a:r>
            </a:p>
          </p:txBody>
        </p:sp>
      </p:grpSp>
      <p:grpSp>
        <p:nvGrpSpPr>
          <p:cNvPr id="4" name="Group 11">
            <a:extLst>
              <a:ext uri="{FF2B5EF4-FFF2-40B4-BE49-F238E27FC236}">
                <a16:creationId xmlns:a16="http://schemas.microsoft.com/office/drawing/2014/main" id="{1DE66DCB-98C8-B94C-B633-01FD07C512F0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3352800"/>
            <a:ext cx="3810000" cy="3657600"/>
            <a:chOff x="3168" y="1488"/>
            <a:chExt cx="2400" cy="2304"/>
          </a:xfrm>
        </p:grpSpPr>
        <p:sp>
          <p:nvSpPr>
            <p:cNvPr id="13326" name="Line 12">
              <a:extLst>
                <a:ext uri="{FF2B5EF4-FFF2-40B4-BE49-F238E27FC236}">
                  <a16:creationId xmlns:a16="http://schemas.microsoft.com/office/drawing/2014/main" id="{3BD8D00E-122D-8046-9EA9-FFFB0B11BC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2016"/>
              <a:ext cx="0" cy="33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27" name="Line 13">
              <a:extLst>
                <a:ext uri="{FF2B5EF4-FFF2-40B4-BE49-F238E27FC236}">
                  <a16:creationId xmlns:a16="http://schemas.microsoft.com/office/drawing/2014/main" id="{50734B4F-F4EB-9A47-AC29-130F8BE84B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2016"/>
              <a:ext cx="0" cy="33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28" name="Line 14">
              <a:extLst>
                <a:ext uri="{FF2B5EF4-FFF2-40B4-BE49-F238E27FC236}">
                  <a16:creationId xmlns:a16="http://schemas.microsoft.com/office/drawing/2014/main" id="{2AE01C99-D9C7-D441-910B-2DCFF3CF1B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68" y="1632"/>
              <a:ext cx="672" cy="24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29" name="Line 15">
              <a:extLst>
                <a:ext uri="{FF2B5EF4-FFF2-40B4-BE49-F238E27FC236}">
                  <a16:creationId xmlns:a16="http://schemas.microsoft.com/office/drawing/2014/main" id="{6FB0A980-E162-6E49-B17B-FBEF3B87B4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16" y="2208"/>
              <a:ext cx="768" cy="57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30" name="Line 16">
              <a:extLst>
                <a:ext uri="{FF2B5EF4-FFF2-40B4-BE49-F238E27FC236}">
                  <a16:creationId xmlns:a16="http://schemas.microsoft.com/office/drawing/2014/main" id="{83BE46ED-F3C9-E940-BE61-898E314788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0" y="3456"/>
              <a:ext cx="0" cy="33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31" name="Line 17">
              <a:extLst>
                <a:ext uri="{FF2B5EF4-FFF2-40B4-BE49-F238E27FC236}">
                  <a16:creationId xmlns:a16="http://schemas.microsoft.com/office/drawing/2014/main" id="{A739E75F-1D68-364F-800E-7B128B77DF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0" y="1488"/>
              <a:ext cx="2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332" name="Line 18">
              <a:extLst>
                <a:ext uri="{FF2B5EF4-FFF2-40B4-BE49-F238E27FC236}">
                  <a16:creationId xmlns:a16="http://schemas.microsoft.com/office/drawing/2014/main" id="{41C0593A-34E3-7E4A-B733-142F882981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0" y="2880"/>
              <a:ext cx="2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25">
            <a:extLst>
              <a:ext uri="{FF2B5EF4-FFF2-40B4-BE49-F238E27FC236}">
                <a16:creationId xmlns:a16="http://schemas.microsoft.com/office/drawing/2014/main" id="{09A0F00E-46BB-4948-8A5F-A71B1943F8A8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2743200"/>
            <a:ext cx="2362200" cy="1676400"/>
            <a:chOff x="4080" y="1104"/>
            <a:chExt cx="1488" cy="1056"/>
          </a:xfrm>
        </p:grpSpPr>
        <p:pic>
          <p:nvPicPr>
            <p:cNvPr id="13324" name="Picture 26">
              <a:extLst>
                <a:ext uri="{FF2B5EF4-FFF2-40B4-BE49-F238E27FC236}">
                  <a16:creationId xmlns:a16="http://schemas.microsoft.com/office/drawing/2014/main" id="{28942ACC-DE14-D345-AAF3-3AF7DFFC7F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" y="1104"/>
              <a:ext cx="1392" cy="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Text Box 27">
              <a:extLst>
                <a:ext uri="{FF2B5EF4-FFF2-40B4-BE49-F238E27FC236}">
                  <a16:creationId xmlns:a16="http://schemas.microsoft.com/office/drawing/2014/main" id="{2D6361D9-4075-7341-98C4-B73D259984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4" y="1910"/>
              <a:ext cx="86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/>
                <a:t>animals</a:t>
              </a:r>
            </a:p>
          </p:txBody>
        </p:sp>
      </p:grpSp>
      <p:grpSp>
        <p:nvGrpSpPr>
          <p:cNvPr id="6" name="Group 28">
            <a:extLst>
              <a:ext uri="{FF2B5EF4-FFF2-40B4-BE49-F238E27FC236}">
                <a16:creationId xmlns:a16="http://schemas.microsoft.com/office/drawing/2014/main" id="{75691692-CCDB-9048-818D-8039992207D6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651125"/>
            <a:ext cx="1676400" cy="1958975"/>
            <a:chOff x="2400" y="1046"/>
            <a:chExt cx="1056" cy="1234"/>
          </a:xfrm>
        </p:grpSpPr>
        <p:pic>
          <p:nvPicPr>
            <p:cNvPr id="13322" name="Picture 29">
              <a:extLst>
                <a:ext uri="{FF2B5EF4-FFF2-40B4-BE49-F238E27FC236}">
                  <a16:creationId xmlns:a16="http://schemas.microsoft.com/office/drawing/2014/main" id="{719A2BA8-2B34-EF4C-BDB6-0DE218120C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296"/>
              <a:ext cx="612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30">
              <a:extLst>
                <a:ext uri="{FF2B5EF4-FFF2-40B4-BE49-F238E27FC236}">
                  <a16:creationId xmlns:a16="http://schemas.microsoft.com/office/drawing/2014/main" id="{73A62111-A3DA-5D4B-A100-F5FA1B77EE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0" y="1046"/>
              <a:ext cx="10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/>
                <a:t>household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1387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1AD91A0-529C-7A43-9102-EEFA04791674}"/>
              </a:ext>
            </a:extLst>
          </p:cNvPr>
          <p:cNvSpPr/>
          <p:nvPr/>
        </p:nvSpPr>
        <p:spPr>
          <a:xfrm>
            <a:off x="1981200" y="1219200"/>
            <a:ext cx="2952411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u="sng" dirty="0"/>
              <a:t>Composting with cotton stem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5C2041-064F-8A49-A114-43C98F8BF1DC}"/>
              </a:ext>
            </a:extLst>
          </p:cNvPr>
          <p:cNvSpPr/>
          <p:nvPr/>
        </p:nvSpPr>
        <p:spPr>
          <a:xfrm>
            <a:off x="361611" y="1695172"/>
            <a:ext cx="3219789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u="sng" dirty="0"/>
              <a:t>Compost 1:</a:t>
            </a:r>
            <a:r>
              <a:rPr lang="en-GB" dirty="0"/>
              <a:t> 1 ton  cotton stem +200 kg cattle manure </a:t>
            </a:r>
            <a:endParaRPr lang="fr-ML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298331-94C4-094E-AB65-325B05AFCBDA}"/>
              </a:ext>
            </a:extLst>
          </p:cNvPr>
          <p:cNvSpPr/>
          <p:nvPr/>
        </p:nvSpPr>
        <p:spPr>
          <a:xfrm>
            <a:off x="4114800" y="1737079"/>
            <a:ext cx="3657600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u="sng" dirty="0"/>
              <a:t>Compost 2:</a:t>
            </a:r>
            <a:r>
              <a:rPr lang="en-GB" dirty="0"/>
              <a:t> 2 ton  cotton stem +200 kg Cattle manure 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6DB9ED-7DED-384C-B9BD-EF419BA08D70}"/>
              </a:ext>
            </a:extLst>
          </p:cNvPr>
          <p:cNvSpPr/>
          <p:nvPr/>
        </p:nvSpPr>
        <p:spPr>
          <a:xfrm>
            <a:off x="361611" y="2438400"/>
            <a:ext cx="8001000" cy="3257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Zero (no application of compost and no mineral fertilizer)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2: Control practice (0 Compost + recommended mineral fertilizer) 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Compost practice ( farmers compost without cotton stem with spreading technique) and no fertilizer 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Compost practice (farmers compost without cotton stem with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microdosing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technique) and no fertilizer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Compost 1 with cotton stem (micro-dosing)+ Recommended mineral fertilizer 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Compost 1 with cotton stem (spreading)+ Recommended mineral fertilizer 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Compost 2 with cotton stem (spreading) + Recommended mineral fertilizer  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Compost 2 with cotton stem (micro-dosing)+ Recommended mineral fertilizer  </a:t>
            </a:r>
            <a:endParaRPr lang="fr-M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A826F2D-3221-104C-910B-6C7DDD5D7E9D}"/>
              </a:ext>
            </a:extLst>
          </p:cNvPr>
          <p:cNvSpPr txBox="1"/>
          <p:nvPr/>
        </p:nvSpPr>
        <p:spPr>
          <a:xfrm>
            <a:off x="476273" y="57150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farmer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30 farmers will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produce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either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compost 1 or 2 and will spreading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micodosing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AA0171B-53AB-DB40-A5EE-FA73BACFBD91}"/>
              </a:ext>
            </a:extLst>
          </p:cNvPr>
          <p:cNvSpPr txBox="1"/>
          <p:nvPr/>
        </p:nvSpPr>
        <p:spPr>
          <a:xfrm>
            <a:off x="476273" y="6400800"/>
            <a:ext cx="7600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fr-FR" dirty="0"/>
              <a:t>Model will </a:t>
            </a:r>
            <a:r>
              <a:rPr lang="fr-FR" dirty="0" err="1"/>
              <a:t>be</a:t>
            </a:r>
            <a:r>
              <a:rPr lang="fr-FR" dirty="0"/>
              <a:t> used to </a:t>
            </a:r>
            <a:r>
              <a:rPr lang="fr-FR" dirty="0" err="1"/>
              <a:t>evaluate</a:t>
            </a:r>
            <a:r>
              <a:rPr lang="fr-FR" dirty="0"/>
              <a:t> nutrient and </a:t>
            </a:r>
            <a:r>
              <a:rPr lang="fr-FR" dirty="0" err="1"/>
              <a:t>financial</a:t>
            </a:r>
            <a:r>
              <a:rPr lang="fr-FR" dirty="0"/>
              <a:t> balance of this system </a:t>
            </a:r>
          </a:p>
        </p:txBody>
      </p:sp>
    </p:spTree>
    <p:extLst>
      <p:ext uri="{BB962C8B-B14F-4D97-AF65-F5344CB8AC3E}">
        <p14:creationId xmlns:p14="http://schemas.microsoft.com/office/powerpoint/2010/main" val="721379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9f5e9607-a28b-487e-b093-da60e75ee109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242</TotalTime>
  <Words>614</Words>
  <Application>Microsoft Macintosh PowerPoint</Application>
  <PresentationFormat>Affichage à l'écran (4:3)</PresentationFormat>
  <Paragraphs>83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Arial</vt:lpstr>
      <vt:lpstr>Calibri</vt:lpstr>
      <vt:lpstr>Gill Sans</vt:lpstr>
      <vt:lpstr>Times New Roman</vt:lpstr>
      <vt:lpstr>Verdana</vt:lpstr>
      <vt:lpstr>Wingdings</vt:lpstr>
      <vt:lpstr>Africa RISING presentation_template</vt:lpstr>
      <vt:lpstr>1_Custom Design</vt:lpstr>
      <vt:lpstr>Présentation PowerPoint</vt:lpstr>
      <vt:lpstr>Présentation PowerPoint</vt:lpstr>
      <vt:lpstr>Présentation PowerPoint</vt:lpstr>
      <vt:lpstr>Présentation PowerPoint</vt:lpstr>
      <vt:lpstr>Main Concept : “Units” and “Flows”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Traore, Bouba (ICRISAT-Mali)</cp:lastModifiedBy>
  <cp:revision>36</cp:revision>
  <cp:lastPrinted>2011-10-06T11:45:23Z</cp:lastPrinted>
  <dcterms:created xsi:type="dcterms:W3CDTF">2018-05-19T10:21:56Z</dcterms:created>
  <dcterms:modified xsi:type="dcterms:W3CDTF">2018-06-07T09:43:00Z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